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Black" panose="02000000000000000000" pitchFamily="2" charset="0"/>
      <p:bold r:id="rId24"/>
      <p:boldItalic r:id="rId25"/>
    </p:embeddedFont>
    <p:embeddedFont>
      <p:font typeface="Roboto ExtraLight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2fc80231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2fc80231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42fc802311_3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42fc802311_3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42fc802311_3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42fc802311_3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2fc802311_3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42fc802311_3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2fc802311_3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42fc802311_3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2fc802311_3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2fc802311_3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42fc802311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42fc802311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42fc802311_3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42fc802311_3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42fc802311_3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42fc802311_3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42fc80231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42fc80231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42fc80231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42fc80231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42fc802311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42fc802311_3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42fc802311_3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42fc802311_3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42fc802311_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42fc802311_3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42fc802311_3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42fc802311_3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2fc802311_3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42fc802311_3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42fc802311_3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42fc802311_3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676000" y="4675500"/>
            <a:ext cx="4680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676000" y="4675500"/>
            <a:ext cx="4680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676000" y="4675500"/>
            <a:ext cx="4680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676000" y="4675500"/>
            <a:ext cx="4680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676000" y="4675500"/>
            <a:ext cx="4680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676000" y="4675500"/>
            <a:ext cx="4680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676000" y="4675500"/>
            <a:ext cx="4680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676000" y="4675500"/>
            <a:ext cx="4680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676000" y="4675500"/>
            <a:ext cx="4680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676000" y="4675500"/>
            <a:ext cx="4680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676000" y="4675500"/>
            <a:ext cx="4680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76000" y="4675500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buNone/>
              <a:defRPr sz="1000">
                <a:solidFill>
                  <a:schemeClr val="dk2"/>
                </a:solidFill>
              </a:defRPr>
            </a:lvl1pPr>
            <a:lvl2pPr lvl="1" algn="ctr">
              <a:buNone/>
              <a:defRPr sz="1000">
                <a:solidFill>
                  <a:schemeClr val="dk2"/>
                </a:solidFill>
              </a:defRPr>
            </a:lvl2pPr>
            <a:lvl3pPr lvl="2" algn="ctr">
              <a:buNone/>
              <a:defRPr sz="1000">
                <a:solidFill>
                  <a:schemeClr val="dk2"/>
                </a:solidFill>
              </a:defRPr>
            </a:lvl3pPr>
            <a:lvl4pPr lvl="3" algn="ctr">
              <a:buNone/>
              <a:defRPr sz="1000">
                <a:solidFill>
                  <a:schemeClr val="dk2"/>
                </a:solidFill>
              </a:defRPr>
            </a:lvl4pPr>
            <a:lvl5pPr lvl="4" algn="ctr">
              <a:buNone/>
              <a:defRPr sz="1000">
                <a:solidFill>
                  <a:schemeClr val="dk2"/>
                </a:solidFill>
              </a:defRPr>
            </a:lvl5pPr>
            <a:lvl6pPr lvl="5" algn="ctr">
              <a:buNone/>
              <a:defRPr sz="1000">
                <a:solidFill>
                  <a:schemeClr val="dk2"/>
                </a:solidFill>
              </a:defRPr>
            </a:lvl6pPr>
            <a:lvl7pPr lvl="6" algn="ctr">
              <a:buNone/>
              <a:defRPr sz="1000">
                <a:solidFill>
                  <a:schemeClr val="dk2"/>
                </a:solidFill>
              </a:defRPr>
            </a:lvl7pPr>
            <a:lvl8pPr lvl="7" algn="ctr">
              <a:buNone/>
              <a:defRPr sz="1000">
                <a:solidFill>
                  <a:schemeClr val="dk2"/>
                </a:solidFill>
              </a:defRPr>
            </a:lvl8pPr>
            <a:lvl9pPr lvl="8" algn="ct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95">
          <p15:clr>
            <a:srgbClr val="E46962"/>
          </p15:clr>
        </p15:guide>
        <p15:guide id="2" orient="horz" pos="295">
          <p15:clr>
            <a:srgbClr val="E46962"/>
          </p15:clr>
        </p15:guide>
        <p15:guide id="3" orient="horz" pos="2945">
          <p15:clr>
            <a:srgbClr val="E46962"/>
          </p15:clr>
        </p15:guide>
        <p15:guide id="4" pos="5465">
          <p15:clr>
            <a:srgbClr val="E46962"/>
          </p15:clr>
        </p15:guide>
        <p15:guide id="5" pos="2880">
          <p15:clr>
            <a:srgbClr val="E46962"/>
          </p15:clr>
        </p15:guide>
        <p15:guide id="6" pos="3027">
          <p15:clr>
            <a:srgbClr val="E46962"/>
          </p15:clr>
        </p15:guide>
        <p15:guide id="7" pos="273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572000" y="2062763"/>
            <a:ext cx="4076100" cy="20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8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  <a:t>CULTIVER </a:t>
            </a:r>
            <a:br>
              <a:rPr lang="fr" sz="38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fr" sz="3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L'EXCELLENCE </a:t>
            </a:r>
            <a:br>
              <a:rPr lang="fr" sz="3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fr" sz="3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HUMAINE</a:t>
            </a:r>
            <a:br>
              <a:rPr lang="fr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900" i="1">
                <a:solidFill>
                  <a:schemeClr val="lt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au-delà des savoirs, le savoir-être</a:t>
            </a:r>
            <a:endParaRPr sz="1900" i="1">
              <a:solidFill>
                <a:schemeClr val="lt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l="13719" r="-13719"/>
          <a:stretch/>
        </p:blipFill>
        <p:spPr>
          <a:xfrm rot="10800000" flipH="1">
            <a:off x="4572000" y="4675499"/>
            <a:ext cx="5298574" cy="6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1150" y="348142"/>
            <a:ext cx="2614500" cy="114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2" title="freepik_edit_80s-inspired-with-neon-colors-grid-patterns-and-a-.jpg"/>
          <p:cNvPicPr preferRelativeResize="0"/>
          <p:nvPr/>
        </p:nvPicPr>
        <p:blipFill rotWithShape="1">
          <a:blip r:embed="rId3">
            <a:alphaModFix/>
          </a:blip>
          <a:srcRect l="18537" r="18537"/>
          <a:stretch/>
        </p:blipFill>
        <p:spPr>
          <a:xfrm flipH="1">
            <a:off x="4806000" y="468150"/>
            <a:ext cx="3870000" cy="4207200"/>
          </a:xfrm>
          <a:prstGeom prst="roundRect">
            <a:avLst>
              <a:gd name="adj" fmla="val 5767"/>
            </a:avLst>
          </a:prstGeom>
          <a:noFill/>
          <a:ln>
            <a:noFill/>
          </a:ln>
        </p:spPr>
      </p:pic>
      <p:sp>
        <p:nvSpPr>
          <p:cNvPr id="127" name="Google Shape;127;p22"/>
          <p:cNvSpPr txBox="1"/>
          <p:nvPr/>
        </p:nvSpPr>
        <p:spPr>
          <a:xfrm>
            <a:off x="468000" y="386700"/>
            <a:ext cx="38700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98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  <a:t>NOS </a:t>
            </a:r>
            <a:r>
              <a:rPr lang="fr" sz="2600">
                <a:solidFill>
                  <a:srgbClr val="002681"/>
                </a:solidFill>
                <a:latin typeface="Roboto Black"/>
                <a:ea typeface="Roboto Black"/>
                <a:cs typeface="Roboto Black"/>
                <a:sym typeface="Roboto Black"/>
              </a:rPr>
              <a:t>FORMATIONS</a:t>
            </a:r>
            <a:br>
              <a:rPr lang="fr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Des opportunités uniques pour enrichir son parcours</a:t>
            </a:r>
            <a:endParaRPr sz="1600" i="1">
              <a:solidFill>
                <a:schemeClr val="dk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28" name="Google Shape;128;p22"/>
          <p:cNvSpPr txBox="1"/>
          <p:nvPr/>
        </p:nvSpPr>
        <p:spPr>
          <a:xfrm>
            <a:off x="468000" y="1620000"/>
            <a:ext cx="4104000" cy="2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 mini-stages pour découvrir nos formations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journée d’immersion en section professionnelle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Cours pratiques et échanges avec enseignants et élèves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 stages à l’étranger avec Erasmus +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Expérience professionnelle et culturelle en entreprise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Brevet d’Initiation Aéronautique (BIA)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50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Découverte du monde de l’aviation et certification reconnue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 rotWithShape="1">
          <a:blip r:embed="rId4">
            <a:alphaModFix/>
          </a:blip>
          <a:srcRect l="13721" t="10" r="4404" b="-10"/>
          <a:stretch/>
        </p:blipFill>
        <p:spPr>
          <a:xfrm rot="10800000" flipH="1">
            <a:off x="0" y="1418225"/>
            <a:ext cx="4338226" cy="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0600" y="184388"/>
            <a:ext cx="5504851" cy="4774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468000" y="386700"/>
            <a:ext cx="3870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98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  <a:t>SOFT </a:t>
            </a:r>
            <a:r>
              <a:rPr lang="fr" sz="2600">
                <a:solidFill>
                  <a:srgbClr val="002681"/>
                </a:solidFill>
                <a:latin typeface="Roboto Black"/>
                <a:ea typeface="Roboto Black"/>
                <a:cs typeface="Roboto Black"/>
                <a:sym typeface="Roboto Black"/>
              </a:rPr>
              <a:t>SKILLS</a:t>
            </a:r>
            <a:br>
              <a:rPr lang="fr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Qu’est-ce qu’un savoir-être ?</a:t>
            </a:r>
            <a:endParaRPr sz="1600" i="1">
              <a:solidFill>
                <a:schemeClr val="dk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41" name="Google Shape;141;p24"/>
          <p:cNvSpPr txBox="1"/>
          <p:nvPr/>
        </p:nvSpPr>
        <p:spPr>
          <a:xfrm>
            <a:off x="468000" y="1620000"/>
            <a:ext cx="41040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savoir-être, c’est…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qualité personnelle et comportementale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capacité à bien interagir et s’adapter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atout clé pour le monde professionnel et personnel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apprentissage au cœur de la pédagogie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Former des élèves compétents et respectueux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Encourager la communication et l’argumentation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50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Développer l’autonomie et le sens des responsabilités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2" name="Google Shape;142;p24"/>
          <p:cNvPicPr preferRelativeResize="0"/>
          <p:nvPr/>
        </p:nvPicPr>
        <p:blipFill rotWithShape="1">
          <a:blip r:embed="rId4">
            <a:alphaModFix/>
          </a:blip>
          <a:srcRect l="13721" t="10" r="4404" b="-10"/>
          <a:stretch/>
        </p:blipFill>
        <p:spPr>
          <a:xfrm rot="10800000" flipH="1">
            <a:off x="0" y="1172225"/>
            <a:ext cx="4338226" cy="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8225" y="0"/>
            <a:ext cx="5182899" cy="518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/>
          <p:nvPr/>
        </p:nvSpPr>
        <p:spPr>
          <a:xfrm>
            <a:off x="468000" y="386700"/>
            <a:ext cx="39888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98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  <a:t>SOFT </a:t>
            </a:r>
            <a:r>
              <a:rPr lang="fr" sz="2600">
                <a:solidFill>
                  <a:srgbClr val="002681"/>
                </a:solidFill>
                <a:latin typeface="Roboto Black"/>
                <a:ea typeface="Roboto Black"/>
                <a:cs typeface="Roboto Black"/>
                <a:sym typeface="Roboto Black"/>
              </a:rPr>
              <a:t>SKILLS</a:t>
            </a:r>
            <a:br>
              <a:rPr lang="fr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La méthode Montesquieu </a:t>
            </a:r>
            <a:b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</a:br>
            <a: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Intégrer et valoriser les savoir-être au quotidien</a:t>
            </a:r>
            <a:endParaRPr sz="1600" i="1">
              <a:solidFill>
                <a:schemeClr val="dk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49" name="Google Shape;149;p25"/>
          <p:cNvSpPr txBox="1"/>
          <p:nvPr/>
        </p:nvSpPr>
        <p:spPr>
          <a:xfrm>
            <a:off x="468000" y="1602350"/>
            <a:ext cx="3786000" cy="31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Apprendre par la pratique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Travaux de groupe et collaboration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Simulations professionnelles et mises en situation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Évaluations des tuteurs en entreprise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 outils concrets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Auto-évaluations et retours collaboratifs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Feedback régulier en classe et en entreprise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Certifications et reconnaissances internes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Expériences complémentaires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Clubs et projets citoyens (théâtre, sport, débats…)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Ateliers sur la gestion du stress et la confiance en soi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50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Simulations d’entretiens avec des professionnels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0" name="Google Shape;150;p25"/>
          <p:cNvPicPr preferRelativeResize="0"/>
          <p:nvPr/>
        </p:nvPicPr>
        <p:blipFill rotWithShape="1">
          <a:blip r:embed="rId4">
            <a:alphaModFix/>
          </a:blip>
          <a:srcRect l="13721" t="10" r="4404" b="-10"/>
          <a:stretch/>
        </p:blipFill>
        <p:spPr>
          <a:xfrm rot="10800000" flipH="1">
            <a:off x="0" y="1418225"/>
            <a:ext cx="4338226" cy="6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/>
          <p:nvPr/>
        </p:nvSpPr>
        <p:spPr>
          <a:xfrm>
            <a:off x="0" y="-1632950"/>
            <a:ext cx="3988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98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002681"/>
                </a:solidFill>
                <a:latin typeface="Roboto Black"/>
                <a:ea typeface="Roboto Black"/>
                <a:cs typeface="Roboto Black"/>
                <a:sym typeface="Roboto Black"/>
              </a:rPr>
              <a:t>lyceepro-montesquieu.fr</a:t>
            </a:r>
            <a:endParaRPr sz="1600" i="1">
              <a:solidFill>
                <a:schemeClr val="dk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</p:spTree>
  </p:cSld>
  <p:clrMapOvr>
    <a:masterClrMapping/>
  </p:clrMapOvr>
  <p:transition spd="slow" advClick="0" advTm="1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558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/>
        </p:nvSpPr>
        <p:spPr>
          <a:xfrm>
            <a:off x="468000" y="1067725"/>
            <a:ext cx="40761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800">
                <a:solidFill>
                  <a:srgbClr val="8DB1FF"/>
                </a:solidFill>
                <a:latin typeface="Roboto Black"/>
                <a:ea typeface="Roboto Black"/>
                <a:cs typeface="Roboto Black"/>
                <a:sym typeface="Roboto Black"/>
              </a:rPr>
              <a:t>ENTREPRISES</a:t>
            </a:r>
            <a:br>
              <a:rPr lang="fr" sz="38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fr" sz="3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NOTRE OFFRE</a:t>
            </a:r>
            <a:br>
              <a:rPr lang="fr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900" i="1">
                <a:solidFill>
                  <a:schemeClr val="lt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4 raisons d’être à nos côtés</a:t>
            </a:r>
            <a:endParaRPr sz="1900" i="1">
              <a:solidFill>
                <a:schemeClr val="lt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468000" y="3628800"/>
            <a:ext cx="2052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N°1</a:t>
            </a:r>
            <a:br>
              <a:rPr lang="fr" sz="3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fr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Lycée pionnier dans </a:t>
            </a:r>
            <a:br>
              <a:rPr lang="fr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transmission </a:t>
            </a:r>
            <a:br>
              <a:rPr lang="fr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des soft skills</a:t>
            </a:r>
            <a:endParaRPr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2520000" y="3628800"/>
            <a:ext cx="2052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90%</a:t>
            </a:r>
            <a:br>
              <a:rPr lang="fr" sz="3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fr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réussite </a:t>
            </a:r>
            <a:br>
              <a:rPr lang="fr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au BAC</a:t>
            </a:r>
            <a:endParaRPr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4572000" y="3628800"/>
            <a:ext cx="2052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95%</a:t>
            </a:r>
            <a:br>
              <a:rPr lang="fr" sz="3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fr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d’employeurs </a:t>
            </a:r>
            <a:br>
              <a:rPr lang="fr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satisfaits</a:t>
            </a:r>
            <a:endParaRPr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6624000" y="3628800"/>
            <a:ext cx="2052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300</a:t>
            </a:r>
            <a:br>
              <a:rPr lang="fr" sz="3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fr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Partenaires économiques locaux et reconnus</a:t>
            </a:r>
            <a:endParaRPr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712678"/>
            <a:ext cx="4338000" cy="4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8745" y="467997"/>
            <a:ext cx="1637254" cy="7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61175" y="1172225"/>
            <a:ext cx="5299180" cy="6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468000" y="386700"/>
            <a:ext cx="43383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98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2F71FF"/>
                </a:solidFill>
                <a:latin typeface="Roboto Black"/>
                <a:ea typeface="Roboto Black"/>
                <a:cs typeface="Roboto Black"/>
                <a:sym typeface="Roboto Black"/>
              </a:rPr>
              <a:t>OFFRE </a:t>
            </a:r>
            <a:r>
              <a:rPr lang="fr" sz="26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ENTREPRISES</a:t>
            </a:r>
            <a:br>
              <a:rPr lang="f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Choisir vos prochains talents</a:t>
            </a:r>
            <a:endParaRPr sz="1600" i="1">
              <a:solidFill>
                <a:schemeClr val="dk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70" name="Google Shape;170;p27"/>
          <p:cNvSpPr txBox="1"/>
          <p:nvPr/>
        </p:nvSpPr>
        <p:spPr>
          <a:xfrm>
            <a:off x="468000" y="1620000"/>
            <a:ext cx="38700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vivier de jeunes qualifiés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2F71FF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 élèves formés aux exigences du terrain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2F71FF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 profils adaptés aux métiers en tension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2F71FF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intégration facilitée grâce au savoir-être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Recrutez avec nous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2F71FF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Proposer un stage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2F71FF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Proposer une alternance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500"/>
              </a:spcAft>
              <a:buClr>
                <a:srgbClr val="2F71FF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Proposer une offre d’emploi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1" name="Google Shape;171;p27"/>
          <p:cNvPicPr preferRelativeResize="0"/>
          <p:nvPr/>
        </p:nvPicPr>
        <p:blipFill rotWithShape="1">
          <a:blip r:embed="rId4">
            <a:alphaModFix/>
          </a:blip>
          <a:srcRect r="6085"/>
          <a:stretch/>
        </p:blipFill>
        <p:spPr>
          <a:xfrm>
            <a:off x="4338225" y="386700"/>
            <a:ext cx="4805774" cy="475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61175" y="1172225"/>
            <a:ext cx="5299180" cy="6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 txBox="1"/>
          <p:nvPr/>
        </p:nvSpPr>
        <p:spPr>
          <a:xfrm>
            <a:off x="468000" y="386700"/>
            <a:ext cx="43383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98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2F71FF"/>
                </a:solidFill>
                <a:latin typeface="Roboto Black"/>
                <a:ea typeface="Roboto Black"/>
                <a:cs typeface="Roboto Black"/>
                <a:sym typeface="Roboto Black"/>
              </a:rPr>
              <a:t>OFFRE </a:t>
            </a:r>
            <a:r>
              <a:rPr lang="fr" sz="26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ENTREPRISES</a:t>
            </a:r>
            <a:br>
              <a:rPr lang="f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Un partenariat gagnant-gagnant</a:t>
            </a:r>
            <a:endParaRPr sz="1600" i="1">
              <a:solidFill>
                <a:schemeClr val="dk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78" name="Google Shape;178;p28"/>
          <p:cNvSpPr txBox="1"/>
          <p:nvPr/>
        </p:nvSpPr>
        <p:spPr>
          <a:xfrm>
            <a:off x="468000" y="1620000"/>
            <a:ext cx="3870000" cy="2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rôle actif dans la formation des jeunes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2F71FF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Proposer un projet pédagogique concret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2F71FF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Échanger des savoir-faire avec nos équipes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2F71FF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Offrir du matériel, soutenir l’enseignement et </a:t>
            </a:r>
            <a:r>
              <a:rPr lang="fr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aiguiller votre taxe d’apprentissage vers notre lycée.</a:t>
            </a:r>
            <a:endParaRPr sz="11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Valorisez votre engagement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2F71FF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Renforcez votre réseau et votre image de marque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2F71FF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Affirmez votre rôle dans l’éducation et l’insertion professionnelle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500"/>
              </a:spcAft>
              <a:buClr>
                <a:srgbClr val="2F71FF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Bénéficiez d’une visibilité sur nos supports et événements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9" name="Google Shape;179;p28"/>
          <p:cNvPicPr preferRelativeResize="0"/>
          <p:nvPr/>
        </p:nvPicPr>
        <p:blipFill rotWithShape="1">
          <a:blip r:embed="rId4">
            <a:alphaModFix/>
          </a:blip>
          <a:srcRect t="3953" b="13688"/>
          <a:stretch/>
        </p:blipFill>
        <p:spPr>
          <a:xfrm>
            <a:off x="4173775" y="0"/>
            <a:ext cx="46839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1031" y="467963"/>
            <a:ext cx="498275" cy="231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/>
          <p:cNvPicPr preferRelativeResize="0"/>
          <p:nvPr/>
        </p:nvPicPr>
        <p:blipFill rotWithShape="1">
          <a:blip r:embed="rId4">
            <a:alphaModFix/>
          </a:blip>
          <a:srcRect l="-50" t="10" r="-180" b="-10"/>
          <a:stretch/>
        </p:blipFill>
        <p:spPr>
          <a:xfrm rot="10800000" flipH="1">
            <a:off x="-1806050" y="4675500"/>
            <a:ext cx="8604550" cy="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 title="Laptop Website Mockup Templa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90070">
            <a:off x="3189924" y="-194952"/>
            <a:ext cx="4717503" cy="471750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/>
        </p:nvSpPr>
        <p:spPr>
          <a:xfrm>
            <a:off x="3377576" y="3944950"/>
            <a:ext cx="3553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rgbClr val="002681"/>
                </a:solidFill>
                <a:latin typeface="Roboto Black"/>
                <a:ea typeface="Roboto Black"/>
                <a:cs typeface="Roboto Black"/>
                <a:sym typeface="Roboto Black"/>
              </a:rPr>
              <a:t>lyceepro-montesquieu.fr</a:t>
            </a:r>
            <a:endParaRPr sz="2300">
              <a:solidFill>
                <a:srgbClr val="00268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4362" y="3143875"/>
            <a:ext cx="1531625" cy="15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384002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l="19606" t="641" r="40517" b="641"/>
          <a:stretch/>
        </p:blipFill>
        <p:spPr>
          <a:xfrm>
            <a:off x="4806000" y="468000"/>
            <a:ext cx="3870000" cy="4207200"/>
          </a:xfrm>
          <a:prstGeom prst="roundRect">
            <a:avLst>
              <a:gd name="adj" fmla="val 5767"/>
            </a:avLst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l="13721" t="10" r="4404" b="-10"/>
          <a:stretch/>
        </p:blipFill>
        <p:spPr>
          <a:xfrm rot="10800000" flipH="1">
            <a:off x="0" y="1203125"/>
            <a:ext cx="4338226" cy="61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468000" y="238325"/>
            <a:ext cx="41040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  <a:t>LE LYCÉE</a:t>
            </a:r>
            <a:r>
              <a:rPr lang="fr" sz="2600">
                <a:solidFill>
                  <a:srgbClr val="002681"/>
                </a:solidFill>
                <a:latin typeface="Roboto Black"/>
                <a:ea typeface="Roboto Black"/>
                <a:cs typeface="Roboto Black"/>
                <a:sym typeface="Roboto Black"/>
              </a:rPr>
              <a:t> MONTESQUIEU</a:t>
            </a:r>
            <a:br>
              <a:rPr lang="fr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Un établissement engagé pour l’excellence</a:t>
            </a:r>
            <a:endParaRPr sz="1600" i="1">
              <a:solidFill>
                <a:schemeClr val="dk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68000" y="1620000"/>
            <a:ext cx="3870000" cy="24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Engagé dans la réussite des élèves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formation alliant savoir, savoir-faire et savoir-être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accompagnement vers l’insertion professionnelle et la poursuite d’études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ancrage local fort et des partenariats avec les entreprises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tremplin pour l’avenir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 formations adaptées aux besoins du marché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 enseignants investis et un suivi personnalisé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50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ouverture vers l’international avec Erasmus+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 advClick="0" advTm="1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468000" y="238329"/>
            <a:ext cx="82080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  <a:t>LE LYCÉE</a:t>
            </a:r>
            <a:r>
              <a:rPr lang="fr" sz="2600">
                <a:solidFill>
                  <a:srgbClr val="002681"/>
                </a:solidFill>
                <a:latin typeface="Roboto Black"/>
                <a:ea typeface="Roboto Black"/>
                <a:cs typeface="Roboto Black"/>
                <a:sym typeface="Roboto Black"/>
              </a:rPr>
              <a:t> MONTESQUIEU</a:t>
            </a:r>
            <a:br>
              <a:rPr lang="fr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Un cadre moderne pour apprendre et s’épanouir</a:t>
            </a:r>
            <a:endParaRPr sz="1600" i="1">
              <a:solidFill>
                <a:schemeClr val="dk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71" name="Google Shape;71;p15" title="lyceee.png"/>
          <p:cNvPicPr preferRelativeResize="0"/>
          <p:nvPr/>
        </p:nvPicPr>
        <p:blipFill rotWithShape="1">
          <a:blip r:embed="rId3">
            <a:alphaModFix/>
          </a:blip>
          <a:srcRect l="2146" r="36530"/>
          <a:stretch/>
        </p:blipFill>
        <p:spPr>
          <a:xfrm>
            <a:off x="4806000" y="468000"/>
            <a:ext cx="3870000" cy="4207200"/>
          </a:xfrm>
          <a:prstGeom prst="roundRect">
            <a:avLst>
              <a:gd name="adj" fmla="val 5767"/>
            </a:avLst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468000" y="1620000"/>
            <a:ext cx="3870000" cy="29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environnement de travail optimal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Salles spécialisées, plateaux techniques et laboratoires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Bibliothèque, cafétéria et espaces polyvalents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Installations sportives et culturelles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Les forces du lycée Montesquieu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formation en phase avec un monde professionnel en mutation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enseignement tourné vers les métiers d’avenir : cybersécurité, maintenance des systèmes connectés, énergies renouvelables, commerce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50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place forte des études commerciales avec le BTS CCST en apprentissage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l="13721" t="10" r="4404" b="-10"/>
          <a:stretch/>
        </p:blipFill>
        <p:spPr>
          <a:xfrm rot="10800000" flipH="1">
            <a:off x="0" y="1203125"/>
            <a:ext cx="4338226" cy="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468000" y="386704"/>
            <a:ext cx="82080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  <a:t>LA VIE </a:t>
            </a:r>
            <a:r>
              <a:rPr lang="fr" sz="2600">
                <a:solidFill>
                  <a:srgbClr val="002681"/>
                </a:solidFill>
                <a:latin typeface="Roboto Black"/>
                <a:ea typeface="Roboto Black"/>
                <a:cs typeface="Roboto Black"/>
                <a:sym typeface="Roboto Black"/>
              </a:rPr>
              <a:t>SCOLAIRE</a:t>
            </a:r>
            <a:br>
              <a:rPr lang="fr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Un cadre structurant et bienveillant</a:t>
            </a:r>
            <a:endParaRPr sz="1600" i="1">
              <a:solidFill>
                <a:schemeClr val="dk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79" name="Google Shape;79;p16" title="étudiants.png"/>
          <p:cNvPicPr preferRelativeResize="0"/>
          <p:nvPr/>
        </p:nvPicPr>
        <p:blipFill rotWithShape="1">
          <a:blip r:embed="rId3">
            <a:alphaModFix/>
          </a:blip>
          <a:srcRect l="16086" r="26868"/>
          <a:stretch/>
        </p:blipFill>
        <p:spPr>
          <a:xfrm>
            <a:off x="4806000" y="468000"/>
            <a:ext cx="3870000" cy="4207200"/>
          </a:xfrm>
          <a:prstGeom prst="roundRect">
            <a:avLst>
              <a:gd name="adj" fmla="val 5767"/>
            </a:avLst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468000" y="1620000"/>
            <a:ext cx="3870000" cy="3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accompagnement au quotidien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équipe éducative à l’écoute et un suivi personnalisé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internat et un restaurant scolaire pour un cadre de vie serein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CDI et des espaces de travail pour approfondir ses connaissances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 activités pour s’épanouir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Association sportive et clubs thématiques (médias, café phylo, cinéma…)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Projets culturels et engagement citoyen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50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Implication des élèves dans la vie du lycée (délégués au comité académique de la vie lycéenne, éco-responsabilité…)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l="13721" t="10" r="4404" b="-10"/>
          <a:stretch/>
        </p:blipFill>
        <p:spPr>
          <a:xfrm rot="10800000" flipH="1">
            <a:off x="0" y="1203125"/>
            <a:ext cx="4338226" cy="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" y="0"/>
            <a:ext cx="913555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468000" y="1067725"/>
            <a:ext cx="40761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8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  <a:t>NOS</a:t>
            </a:r>
            <a:br>
              <a:rPr lang="fr" sz="38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fr" sz="3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FORMATIONS</a:t>
            </a:r>
            <a:br>
              <a:rPr lang="fr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900" i="1">
                <a:solidFill>
                  <a:schemeClr val="lt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Des parcours adaptés aux métiers d’aujourd’hui et de demain</a:t>
            </a:r>
            <a:endParaRPr sz="1900" i="1">
              <a:solidFill>
                <a:schemeClr val="lt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l="13721" t="10" r="4404" b="-10"/>
          <a:stretch/>
        </p:blipFill>
        <p:spPr>
          <a:xfrm rot="10800000" flipH="1">
            <a:off x="0" y="2936950"/>
            <a:ext cx="4338226" cy="6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95" y="3955922"/>
            <a:ext cx="1637254" cy="7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 title="étudiants 3.png"/>
          <p:cNvPicPr preferRelativeResize="0"/>
          <p:nvPr/>
        </p:nvPicPr>
        <p:blipFill rotWithShape="1">
          <a:blip r:embed="rId3">
            <a:alphaModFix/>
          </a:blip>
          <a:srcRect l="19701" r="19695"/>
          <a:stretch/>
        </p:blipFill>
        <p:spPr>
          <a:xfrm flipH="1">
            <a:off x="4806000" y="468000"/>
            <a:ext cx="3870000" cy="4207200"/>
          </a:xfrm>
          <a:prstGeom prst="roundRect">
            <a:avLst>
              <a:gd name="adj" fmla="val 5767"/>
            </a:avLst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468000" y="386700"/>
            <a:ext cx="38700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98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  <a:t>NOS </a:t>
            </a:r>
            <a:r>
              <a:rPr lang="fr" sz="2600">
                <a:solidFill>
                  <a:srgbClr val="002681"/>
                </a:solidFill>
                <a:latin typeface="Roboto Black"/>
                <a:ea typeface="Roboto Black"/>
                <a:cs typeface="Roboto Black"/>
                <a:sym typeface="Roboto Black"/>
              </a:rPr>
              <a:t>FORMATIONS</a:t>
            </a:r>
            <a:br>
              <a:rPr lang="fr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Trois familles de métiers pour un avenir professionnel assuré</a:t>
            </a:r>
            <a:endParaRPr sz="1600" i="1">
              <a:solidFill>
                <a:schemeClr val="dk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468000" y="1620000"/>
            <a:ext cx="4104000" cy="31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organisation progressive des parcours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seconde professionnelle “famille de métiers” pour explorer plusieurs domaines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choix de spécialisation en fin d’année selon l’évaluation du savoir-être professionnel et des résultats disciplinaires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formation enrichie par des périodes en entreprise et des plateaux techniques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Les trois familles de métiers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Métiers de la relation client (MRC) : commerce, vente, accueil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Métiers de la transition numérique et énergétique (MTNE) : cybersécurité, réseaux, énergies renouvelables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50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Métiers du pilotage et de la maintenance d’installations automatisées (MPMIA) : systèmes industriels connectés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 l="13721" t="10" r="4404" b="-10"/>
          <a:stretch/>
        </p:blipFill>
        <p:spPr>
          <a:xfrm rot="10800000" flipH="1">
            <a:off x="0" y="1418225"/>
            <a:ext cx="4338226" cy="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/>
        </p:nvSpPr>
        <p:spPr>
          <a:xfrm>
            <a:off x="468000" y="386704"/>
            <a:ext cx="82080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  <a:t>NOS </a:t>
            </a:r>
            <a:r>
              <a:rPr lang="fr" sz="2600">
                <a:solidFill>
                  <a:srgbClr val="002681"/>
                </a:solidFill>
                <a:latin typeface="Roboto Black"/>
                <a:ea typeface="Roboto Black"/>
                <a:cs typeface="Roboto Black"/>
                <a:sym typeface="Roboto Black"/>
              </a:rPr>
              <a:t>FORMATIONS</a:t>
            </a:r>
            <a:br>
              <a:rPr lang="fr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Métiers de la relation client (MRC)</a:t>
            </a:r>
            <a:endParaRPr sz="1600" i="1">
              <a:solidFill>
                <a:schemeClr val="dk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pic>
        <p:nvPicPr>
          <p:cNvPr id="103" name="Google Shape;103;p19" title="freepik__the-style-is-80sinspired-with-neon-colors-grid-pat__13385.png"/>
          <p:cNvPicPr preferRelativeResize="0"/>
          <p:nvPr/>
        </p:nvPicPr>
        <p:blipFill rotWithShape="1">
          <a:blip r:embed="rId3">
            <a:alphaModFix/>
          </a:blip>
          <a:srcRect l="32257" r="15281"/>
          <a:stretch/>
        </p:blipFill>
        <p:spPr>
          <a:xfrm>
            <a:off x="4806000" y="468000"/>
            <a:ext cx="3870000" cy="4207200"/>
          </a:xfrm>
          <a:prstGeom prst="roundRect">
            <a:avLst>
              <a:gd name="adj" fmla="val 5767"/>
            </a:avLst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468000" y="1620000"/>
            <a:ext cx="3870000" cy="25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 compétences clés pour le monde du commerce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Développer son aisance relationnelle et sa communication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Gérer la relation client et conseiller efficacement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Apprendre les bases du marketing et de la vente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Les formations associées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 Pro</a:t>
            </a: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Métiers du Commerce et de la Vente (MCV)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 Pro </a:t>
            </a: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Métiers de l’Accueil (MA)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50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CAP</a:t>
            </a: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Équipier Polyvalent du Commerce (EPC)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4">
            <a:alphaModFix/>
          </a:blip>
          <a:srcRect l="13721" t="10" r="4404" b="-10"/>
          <a:stretch/>
        </p:blipFill>
        <p:spPr>
          <a:xfrm rot="10800000" flipH="1">
            <a:off x="0" y="1203125"/>
            <a:ext cx="4338226" cy="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 title="freepik__the-style-is-80sinspired-with-neon-colors-grid-pat__80049.png"/>
          <p:cNvPicPr preferRelativeResize="0"/>
          <p:nvPr/>
        </p:nvPicPr>
        <p:blipFill rotWithShape="1">
          <a:blip r:embed="rId3">
            <a:alphaModFix/>
          </a:blip>
          <a:srcRect l="24152" r="12966"/>
          <a:stretch/>
        </p:blipFill>
        <p:spPr>
          <a:xfrm>
            <a:off x="4806000" y="468150"/>
            <a:ext cx="3870000" cy="4207200"/>
          </a:xfrm>
          <a:prstGeom prst="roundRect">
            <a:avLst>
              <a:gd name="adj" fmla="val 5767"/>
            </a:avLst>
          </a:prstGeom>
          <a:noFill/>
          <a:ln>
            <a:noFill/>
          </a:ln>
        </p:spPr>
      </p:pic>
      <p:sp>
        <p:nvSpPr>
          <p:cNvPr id="111" name="Google Shape;111;p20"/>
          <p:cNvSpPr txBox="1"/>
          <p:nvPr/>
        </p:nvSpPr>
        <p:spPr>
          <a:xfrm>
            <a:off x="468000" y="386700"/>
            <a:ext cx="38700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98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  <a:t>NOS </a:t>
            </a:r>
            <a:r>
              <a:rPr lang="fr" sz="2600">
                <a:solidFill>
                  <a:srgbClr val="002681"/>
                </a:solidFill>
                <a:latin typeface="Roboto Black"/>
                <a:ea typeface="Roboto Black"/>
                <a:cs typeface="Roboto Black"/>
                <a:sym typeface="Roboto Black"/>
              </a:rPr>
              <a:t>FORMATIONS</a:t>
            </a:r>
            <a:br>
              <a:rPr lang="fr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Métiers du numérique et de la transition énergétique (MTNE)</a:t>
            </a:r>
            <a:endParaRPr sz="1600" i="1">
              <a:solidFill>
                <a:schemeClr val="dk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468000" y="1620000"/>
            <a:ext cx="4104000" cy="25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 secteurs en pleine expansion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Maîtriser les réseaux informatiques et la cybersécurité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Développer des compétences en électronique et systèmes connectés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Apprendre à gérer les énergies renouvelables et les solutions écologiques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Les formations associées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 Pro</a:t>
            </a: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Cybersécurité, Informatique et Réseaux, Électronique (CIEL)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50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 Pro </a:t>
            </a: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Métiers du Froid et des Énergies Renouvelables (MFER)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 rotWithShape="1">
          <a:blip r:embed="rId4">
            <a:alphaModFix/>
          </a:blip>
          <a:srcRect l="13721" t="10" r="4404" b="-10"/>
          <a:stretch/>
        </p:blipFill>
        <p:spPr>
          <a:xfrm rot="10800000" flipH="1">
            <a:off x="0" y="1418225"/>
            <a:ext cx="4338226" cy="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 title="freepik__electrical-panel-with-colorful-wires-circuit-break__13217.png"/>
          <p:cNvPicPr preferRelativeResize="0"/>
          <p:nvPr/>
        </p:nvPicPr>
        <p:blipFill rotWithShape="1">
          <a:blip r:embed="rId3">
            <a:alphaModFix/>
          </a:blip>
          <a:srcRect l="23769" r="23769"/>
          <a:stretch/>
        </p:blipFill>
        <p:spPr>
          <a:xfrm flipH="1">
            <a:off x="4806000" y="468150"/>
            <a:ext cx="3870000" cy="4207200"/>
          </a:xfrm>
          <a:prstGeom prst="roundRect">
            <a:avLst>
              <a:gd name="adj" fmla="val 5767"/>
            </a:avLst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/>
        </p:nvSpPr>
        <p:spPr>
          <a:xfrm>
            <a:off x="468000" y="386700"/>
            <a:ext cx="38700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98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005D"/>
                </a:solidFill>
                <a:latin typeface="Roboto Black"/>
                <a:ea typeface="Roboto Black"/>
                <a:cs typeface="Roboto Black"/>
                <a:sym typeface="Roboto Black"/>
              </a:rPr>
              <a:t>NOS </a:t>
            </a:r>
            <a:r>
              <a:rPr lang="fr" sz="2600">
                <a:solidFill>
                  <a:srgbClr val="002681"/>
                </a:solidFill>
                <a:latin typeface="Roboto Black"/>
                <a:ea typeface="Roboto Black"/>
                <a:cs typeface="Roboto Black"/>
                <a:sym typeface="Roboto Black"/>
              </a:rPr>
              <a:t>FORMATIONS</a:t>
            </a:r>
            <a:br>
              <a:rPr lang="fr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fr" sz="1600" i="1">
                <a:solidFill>
                  <a:schemeClr val="dk1"/>
                </a:solidFill>
                <a:latin typeface="Roboto ExtraLight"/>
                <a:ea typeface="Roboto ExtraLight"/>
                <a:cs typeface="Roboto ExtraLight"/>
                <a:sym typeface="Roboto ExtraLight"/>
              </a:rPr>
              <a:t>Métiers du pilotage et de la maintenance d’installations automatisées (MPMIA)</a:t>
            </a:r>
            <a:endParaRPr sz="1600" i="1">
              <a:solidFill>
                <a:schemeClr val="dk1"/>
              </a:solidFill>
              <a:latin typeface="Roboto ExtraLight"/>
              <a:ea typeface="Roboto ExtraLight"/>
              <a:cs typeface="Roboto ExtraLight"/>
              <a:sym typeface="Roboto ExtraLight"/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468000" y="1620000"/>
            <a:ext cx="4104000" cy="21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domaine technique et innovant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Apprendre à diagnostiquer et réparer des systèmes industriels connectés.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Développer des compétences en maintenance préventive et curative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Gérer le pilotage des équipements connectés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Les formations associées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500"/>
              </a:spcAft>
              <a:buClr>
                <a:srgbClr val="FF005D"/>
              </a:buClr>
              <a:buSzPts val="1100"/>
              <a:buFont typeface="Roboto"/>
              <a:buChar char="■"/>
            </a:pPr>
            <a:r>
              <a:rPr lang="fr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 Pro</a:t>
            </a:r>
            <a:r>
              <a:rPr lang="fr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Maintenance des Systèmes de Production Connectés (MSPC)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4">
            <a:alphaModFix/>
          </a:blip>
          <a:srcRect l="13721" t="10" r="4404" b="-10"/>
          <a:stretch/>
        </p:blipFill>
        <p:spPr>
          <a:xfrm rot="10800000" flipH="1">
            <a:off x="0" y="1418225"/>
            <a:ext cx="4338226" cy="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wipe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930</Words>
  <Application>Microsoft Office PowerPoint</Application>
  <PresentationFormat>Affichage à l'écran (16:9)</PresentationFormat>
  <Paragraphs>119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Roboto</vt:lpstr>
      <vt:lpstr>Roboto Black</vt:lpstr>
      <vt:lpstr>Roboto ExtraLight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armand cointin</dc:creator>
  <cp:lastModifiedBy>armand cointin</cp:lastModifiedBy>
  <cp:revision>1</cp:revision>
  <dcterms:modified xsi:type="dcterms:W3CDTF">2025-03-27T15:57:26Z</dcterms:modified>
</cp:coreProperties>
</file>